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46870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1592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33914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2613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97153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2439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93080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7847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5112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88052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0273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784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Алгоритм </a:t>
            </a:r>
            <a:br>
              <a:rPr lang="ru-RU" b="1" dirty="0" smtClean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b="1" dirty="0" smtClean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разработки индивидуальных планов сопровождения дошкольников с ТМНР</a:t>
            </a:r>
            <a:endParaRPr lang="ru-RU" b="1" dirty="0">
              <a:solidFill>
                <a:srgbClr val="FF66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4581128"/>
            <a:ext cx="4672608" cy="1752600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Составила: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Булякова Наиля Аглиуллаевна,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Воспитатель группы-Лекотека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МБДОУ №12 г. Казани</a:t>
            </a:r>
            <a:endParaRPr lang="ru-RU" sz="24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482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906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Алгоритм </a:t>
            </a:r>
            <a:r>
              <a:rPr lang="ru-RU" sz="3200" b="1" dirty="0" smtClean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разработки </a:t>
            </a:r>
            <a:br>
              <a:rPr lang="ru-RU" sz="3200" b="1" dirty="0" smtClean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sz="3200" b="1" dirty="0" smtClean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индивидуальной образовательной программы (ИОП)  дошкольников </a:t>
            </a:r>
            <a:r>
              <a:rPr lang="ru-RU" sz="3200" b="1" dirty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 ТМНР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92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Причины составления </a:t>
            </a:r>
            <a:r>
              <a:rPr lang="ru-RU" b="1" dirty="0" smtClean="0"/>
              <a:t>ИОП:</a:t>
            </a:r>
          </a:p>
          <a:p>
            <a:pPr marL="0" indent="0">
              <a:buFontTx/>
              <a:buChar char="-"/>
            </a:pPr>
            <a:r>
              <a:rPr lang="ru-RU" dirty="0" smtClean="0"/>
              <a:t>разновозрастной </a:t>
            </a:r>
            <a:r>
              <a:rPr lang="ru-RU" dirty="0"/>
              <a:t>состав группы </a:t>
            </a:r>
            <a:r>
              <a:rPr lang="ru-RU" i="1" dirty="0"/>
              <a:t>(от 3 </a:t>
            </a:r>
            <a:r>
              <a:rPr lang="ru-RU" i="1" dirty="0" smtClean="0"/>
              <a:t>до 7 </a:t>
            </a:r>
            <a:r>
              <a:rPr lang="ru-RU" i="1" dirty="0"/>
              <a:t>лет</a:t>
            </a:r>
            <a:r>
              <a:rPr lang="ru-RU" i="1" dirty="0" smtClean="0"/>
              <a:t>)</a:t>
            </a:r>
            <a:r>
              <a:rPr lang="ru-RU" dirty="0" smtClean="0"/>
              <a:t>;</a:t>
            </a:r>
          </a:p>
          <a:p>
            <a:pPr marL="0" indent="0">
              <a:buFontTx/>
              <a:buChar char="-"/>
            </a:pPr>
            <a:r>
              <a:rPr lang="ru-RU" dirty="0" smtClean="0"/>
              <a:t>различный </a:t>
            </a:r>
            <a:r>
              <a:rPr lang="ru-RU" dirty="0"/>
              <a:t>характер и тяжесть </a:t>
            </a:r>
            <a:r>
              <a:rPr lang="ru-RU" dirty="0" smtClean="0"/>
              <a:t>первичных </a:t>
            </a:r>
            <a:r>
              <a:rPr lang="ru-RU" dirty="0" smtClean="0"/>
              <a:t>нарушений;</a:t>
            </a:r>
            <a:endParaRPr lang="ru-RU" dirty="0"/>
          </a:p>
          <a:p>
            <a:pPr marL="0" indent="0">
              <a:buFontTx/>
              <a:buChar char="-"/>
            </a:pPr>
            <a:r>
              <a:rPr lang="ru-RU" dirty="0" smtClean="0"/>
              <a:t>наличие </a:t>
            </a:r>
            <a:r>
              <a:rPr lang="ru-RU" dirty="0"/>
              <a:t>у детей сопутствующих недостатков развития разного характера и степени </a:t>
            </a:r>
            <a:r>
              <a:rPr lang="ru-RU" dirty="0" smtClean="0"/>
              <a:t>тяжести;</a:t>
            </a:r>
          </a:p>
          <a:p>
            <a:pPr marL="0" indent="0">
              <a:buFontTx/>
              <a:buChar char="-"/>
            </a:pPr>
            <a:r>
              <a:rPr lang="ru-RU" dirty="0" smtClean="0"/>
              <a:t>определить </a:t>
            </a:r>
            <a:r>
              <a:rPr lang="ru-RU" dirty="0" smtClean="0"/>
              <a:t>компенсаторные возможности имеющихся нарушений.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4015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Алгоритм разработки </a:t>
            </a:r>
            <a:r>
              <a:rPr lang="ru-RU" b="1" dirty="0" smtClean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ИОП  </a:t>
            </a:r>
            <a:r>
              <a:rPr lang="ru-RU" b="1" dirty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дошкольников с ТМНР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76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ИОП </a:t>
            </a:r>
            <a:r>
              <a:rPr lang="ru-RU" sz="2000" b="1" dirty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ru-RU" sz="2000" b="1" dirty="0" smtClean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разделам </a:t>
            </a:r>
            <a:r>
              <a:rPr lang="ru-RU" sz="2000" b="1" dirty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комплексного </a:t>
            </a:r>
            <a:r>
              <a:rPr lang="ru-RU" sz="2000" b="1" dirty="0" smtClean="0">
                <a:solidFill>
                  <a:srgbClr val="7030A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обследования.</a:t>
            </a:r>
          </a:p>
          <a:p>
            <a:pPr marL="457200" indent="-457200">
              <a:buAutoNum type="arabicParenR"/>
            </a:pPr>
            <a:r>
              <a:rPr lang="ru-R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Социальное развитие, особенности эмоционально-волевой сферы, общение со сверстниками и взрослыми, </a:t>
            </a:r>
            <a:r>
              <a:rPr lang="ru-RU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средства общения.</a:t>
            </a:r>
            <a:endParaRPr lang="ru-RU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>
              <a:buAutoNum type="arabicParenR"/>
            </a:pPr>
            <a:r>
              <a:rPr lang="ru-R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Физическое развитие, двигательную активность, самообслуживание</a:t>
            </a:r>
          </a:p>
          <a:p>
            <a:pPr marL="457200" indent="-457200">
              <a:buAutoNum type="arabicParenR"/>
            </a:pPr>
            <a:r>
              <a:rPr lang="ru-R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Познавательное развитие, развитие сенсорного восприятия, предметно-игровая деятельность.</a:t>
            </a:r>
          </a:p>
          <a:p>
            <a:pPr marL="457200" indent="-457200">
              <a:buAutoNum type="arabicParenR"/>
            </a:pPr>
            <a:r>
              <a:rPr lang="ru-RU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Речевое развитие – понимание речи, функции голоса, артикуляция, функция питания, дыхательные функции, средства общения.</a:t>
            </a:r>
          </a:p>
          <a:p>
            <a:pPr marL="457200" lvl="0" indent="-457200">
              <a:buFont typeface="Arial" pitchFamily="34" charset="0"/>
              <a:buAutoNum type="arabicParenR"/>
            </a:pPr>
            <a:r>
              <a:rPr lang="ru-RU" sz="2000" dirty="0"/>
              <a:t>Художественно-эстетическое развитие – развитие мелкой моторики, уровень развития типичных видов деятельности – конструирования, рисования, </a:t>
            </a:r>
            <a:r>
              <a:rPr lang="ru-RU" sz="2000" dirty="0" smtClean="0"/>
              <a:t>раскрывает эмоционально-волевую сферу.</a:t>
            </a:r>
            <a:endParaRPr lang="ru-RU" sz="20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205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1) В </a:t>
            </a:r>
            <a:r>
              <a:rPr lang="ru-RU" dirty="0" smtClean="0"/>
              <a:t>ИОП </a:t>
            </a:r>
            <a:r>
              <a:rPr lang="ru-RU" dirty="0"/>
              <a:t>ребенка </a:t>
            </a:r>
            <a:r>
              <a:rPr lang="ru-RU" dirty="0" smtClean="0"/>
              <a:t>должна включать </a:t>
            </a:r>
            <a:r>
              <a:rPr lang="ru-RU" dirty="0"/>
              <a:t>в себя не только </a:t>
            </a:r>
            <a:r>
              <a:rPr lang="ru-RU" dirty="0" smtClean="0"/>
              <a:t>специальную коррекционно-развивающую работу с ним </a:t>
            </a:r>
            <a:r>
              <a:rPr lang="ru-RU" dirty="0"/>
              <a:t>в </a:t>
            </a:r>
            <a:r>
              <a:rPr lang="ru-RU" dirty="0">
                <a:solidFill>
                  <a:srgbClr val="0070C0"/>
                </a:solidFill>
              </a:rPr>
              <a:t>индивидуальной форме</a:t>
            </a:r>
            <a:r>
              <a:rPr lang="ru-RU" dirty="0"/>
              <a:t>, но и обязательную работу с </a:t>
            </a:r>
            <a:r>
              <a:rPr lang="ru-RU" dirty="0" smtClean="0">
                <a:solidFill>
                  <a:srgbClr val="0070C0"/>
                </a:solidFill>
              </a:rPr>
              <a:t>коллективом детей</a:t>
            </a:r>
            <a:r>
              <a:rPr lang="ru-RU" dirty="0"/>
              <a:t> </a:t>
            </a:r>
            <a:r>
              <a:rPr lang="ru-RU" dirty="0" smtClean="0"/>
              <a:t>и </a:t>
            </a:r>
            <a:r>
              <a:rPr lang="ru-RU" dirty="0"/>
              <a:t>родителями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2) В </a:t>
            </a:r>
            <a:r>
              <a:rPr lang="ru-RU" dirty="0"/>
              <a:t>программе должны быть </a:t>
            </a:r>
            <a:r>
              <a:rPr lang="ru-RU" dirty="0">
                <a:solidFill>
                  <a:srgbClr val="0070C0"/>
                </a:solidFill>
              </a:rPr>
              <a:t>указаны виды </a:t>
            </a:r>
            <a:r>
              <a:rPr lang="ru-RU" dirty="0" smtClean="0">
                <a:solidFill>
                  <a:srgbClr val="0070C0"/>
                </a:solidFill>
              </a:rPr>
              <a:t>помощи</a:t>
            </a:r>
            <a:endParaRPr lang="ru-RU" u="sng" dirty="0"/>
          </a:p>
          <a:p>
            <a:pPr marL="0" indent="0">
              <a:buNone/>
            </a:pPr>
            <a:r>
              <a:rPr lang="ru-RU" dirty="0"/>
              <a:t>А – действия по речевой инструкции,</a:t>
            </a:r>
          </a:p>
          <a:p>
            <a:pPr marL="0" indent="0">
              <a:buNone/>
            </a:pPr>
            <a:r>
              <a:rPr lang="ru-RU" dirty="0"/>
              <a:t>Б – повторная словесно-жестовая инструкция, с указанием на ошибку.</a:t>
            </a:r>
          </a:p>
          <a:p>
            <a:pPr marL="0" indent="0">
              <a:buNone/>
            </a:pPr>
            <a:r>
              <a:rPr lang="ru-RU" dirty="0"/>
              <a:t>В – пиктограммы, картинки</a:t>
            </a:r>
          </a:p>
          <a:p>
            <a:pPr marL="0" indent="0">
              <a:buNone/>
            </a:pPr>
            <a:r>
              <a:rPr lang="ru-RU" dirty="0"/>
              <a:t>Г – показ частичного выполнения заданий, по образцу.</a:t>
            </a:r>
          </a:p>
          <a:p>
            <a:pPr marL="0" indent="0">
              <a:buNone/>
            </a:pPr>
            <a:r>
              <a:rPr lang="ru-RU" dirty="0"/>
              <a:t>Д – выполнение действий по подражанию.</a:t>
            </a:r>
          </a:p>
          <a:p>
            <a:pPr marL="0" indent="0">
              <a:buNone/>
            </a:pPr>
            <a:r>
              <a:rPr lang="ru-RU" dirty="0"/>
              <a:t>Е – выполнения задания взрослым вместе с ребенком (совместные действия</a:t>
            </a:r>
            <a:r>
              <a:rPr lang="ru-RU" dirty="0" smtClean="0"/>
              <a:t>)</a:t>
            </a:r>
            <a:r>
              <a:rPr lang="ru-RU" dirty="0">
                <a:solidFill>
                  <a:srgbClr val="0070C0"/>
                </a:solidFill>
              </a:rPr>
              <a:t> </a:t>
            </a:r>
            <a:endParaRPr lang="ru-RU" dirty="0" smtClean="0">
              <a:solidFill>
                <a:srgbClr val="0070C0"/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Последовательность </a:t>
            </a:r>
            <a:r>
              <a:rPr lang="ru-RU" b="1" dirty="0" smtClean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b="1" dirty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разработки </a:t>
            </a:r>
            <a:r>
              <a:rPr lang="ru-RU" b="1" dirty="0" smtClean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ИОП  </a:t>
            </a:r>
            <a:r>
              <a:rPr lang="ru-RU" b="1" dirty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дошкольников с ТМНР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3451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Последовательность  разработки </a:t>
            </a:r>
            <a:r>
              <a:rPr lang="ru-RU" b="1" dirty="0">
                <a:solidFill>
                  <a:srgbClr val="FF66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ИОП  дошкольников с ТМНР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000" dirty="0" smtClean="0"/>
              <a:t>3) </a:t>
            </a:r>
            <a:r>
              <a:rPr lang="ru-RU" sz="2000" b="1" dirty="0" smtClean="0">
                <a:solidFill>
                  <a:srgbClr val="00B050"/>
                </a:solidFill>
              </a:rPr>
              <a:t>Создание  специальных образовательных условий и создание эмоционально благоприятного климата </a:t>
            </a:r>
            <a:r>
              <a:rPr lang="ru-RU" sz="2000" dirty="0" smtClean="0"/>
              <a:t>в педагогическом и детском коллективе;</a:t>
            </a:r>
          </a:p>
          <a:p>
            <a:pPr marL="0" indent="0">
              <a:buNone/>
            </a:pPr>
            <a:r>
              <a:rPr lang="ru-RU" sz="2000" dirty="0" smtClean="0"/>
              <a:t>4) </a:t>
            </a:r>
            <a:r>
              <a:rPr lang="ru-RU" sz="2000" dirty="0" smtClean="0">
                <a:solidFill>
                  <a:srgbClr val="00B050"/>
                </a:solidFill>
              </a:rPr>
              <a:t>Определение временных границ реализации </a:t>
            </a:r>
            <a:r>
              <a:rPr lang="ru-RU" sz="2000" dirty="0" smtClean="0">
                <a:solidFill>
                  <a:srgbClr val="00B050"/>
                </a:solidFill>
              </a:rPr>
              <a:t>ИОП</a:t>
            </a:r>
            <a:r>
              <a:rPr lang="ru-RU" sz="2000" dirty="0" smtClean="0"/>
              <a:t>. </a:t>
            </a:r>
            <a:r>
              <a:rPr lang="ru-RU" sz="2000" dirty="0" smtClean="0"/>
              <a:t>Оптимальный </a:t>
            </a:r>
            <a:r>
              <a:rPr lang="ru-RU" sz="2000" dirty="0" smtClean="0"/>
              <a:t>вариант разработки ИОП для ребенка </a:t>
            </a:r>
            <a:r>
              <a:rPr lang="ru-RU" sz="2000" dirty="0" smtClean="0">
                <a:solidFill>
                  <a:srgbClr val="7030A0"/>
                </a:solidFill>
              </a:rPr>
              <a:t>составляет один </a:t>
            </a:r>
            <a:r>
              <a:rPr lang="ru-RU" sz="2000" dirty="0" smtClean="0">
                <a:solidFill>
                  <a:srgbClr val="7030A0"/>
                </a:solidFill>
              </a:rPr>
              <a:t>год.</a:t>
            </a:r>
          </a:p>
          <a:p>
            <a:pPr marL="0" indent="0">
              <a:buNone/>
            </a:pPr>
            <a:r>
              <a:rPr lang="ru-RU" sz="2000" dirty="0" smtClean="0"/>
              <a:t>5) </a:t>
            </a:r>
            <a:r>
              <a:rPr lang="ru-RU" sz="2000" dirty="0" smtClean="0">
                <a:solidFill>
                  <a:srgbClr val="7030A0"/>
                </a:solidFill>
              </a:rPr>
              <a:t>Четкое формулирование цели ИОП.</a:t>
            </a:r>
          </a:p>
          <a:p>
            <a:pPr marL="0" indent="0">
              <a:buNone/>
            </a:pPr>
            <a:r>
              <a:rPr lang="ru-RU" sz="2000" dirty="0" smtClean="0"/>
              <a:t>6) </a:t>
            </a:r>
            <a:r>
              <a:rPr lang="ru-RU" sz="2000" dirty="0" smtClean="0">
                <a:solidFill>
                  <a:srgbClr val="0070C0"/>
                </a:solidFill>
              </a:rPr>
              <a:t>Прописаны задачи ИОП.</a:t>
            </a:r>
          </a:p>
          <a:p>
            <a:pPr marL="0" indent="0">
              <a:buNone/>
            </a:pPr>
            <a:r>
              <a:rPr lang="ru-RU" sz="2000" dirty="0" smtClean="0"/>
              <a:t>7) </a:t>
            </a:r>
            <a:r>
              <a:rPr lang="ru-RU" sz="2000" dirty="0" smtClean="0">
                <a:solidFill>
                  <a:srgbClr val="0070C0"/>
                </a:solidFill>
              </a:rPr>
              <a:t>Обязательное </a:t>
            </a:r>
            <a:r>
              <a:rPr lang="ru-RU" sz="2000" b="1" dirty="0" smtClean="0">
                <a:solidFill>
                  <a:srgbClr val="0070C0"/>
                </a:solidFill>
              </a:rPr>
              <a:t>описание способов и </a:t>
            </a:r>
            <a:r>
              <a:rPr lang="ru-RU" sz="2000" b="1" dirty="0" smtClean="0">
                <a:solidFill>
                  <a:srgbClr val="0070C0"/>
                </a:solidFill>
              </a:rPr>
              <a:t>приемов.</a:t>
            </a:r>
            <a:endParaRPr lang="ru-RU" sz="2000" dirty="0" smtClean="0">
              <a:solidFill>
                <a:srgbClr val="0070C0"/>
              </a:solidFill>
            </a:endParaRPr>
          </a:p>
          <a:p>
            <a:pPr marL="457200" indent="-457200">
              <a:buNone/>
            </a:pPr>
            <a:r>
              <a:rPr lang="ru-RU" sz="2000" dirty="0" smtClean="0"/>
              <a:t>8) </a:t>
            </a:r>
            <a:r>
              <a:rPr lang="ru-RU" sz="2000" dirty="0" smtClean="0"/>
              <a:t>Планирование форм </a:t>
            </a:r>
            <a:r>
              <a:rPr lang="ru-RU" sz="2000" dirty="0" smtClean="0"/>
              <a:t>работы (</a:t>
            </a:r>
            <a:r>
              <a:rPr lang="ru-RU" sz="2000" b="1" dirty="0" smtClean="0">
                <a:solidFill>
                  <a:srgbClr val="0070C0"/>
                </a:solidFill>
              </a:rPr>
              <a:t>индивидуальные и групповые</a:t>
            </a:r>
            <a:r>
              <a:rPr lang="ru-RU" sz="2000" dirty="0" smtClean="0"/>
              <a:t>)</a:t>
            </a:r>
            <a:endParaRPr lang="ru-RU" sz="2000" dirty="0" smtClean="0"/>
          </a:p>
          <a:p>
            <a:pPr marL="457200" indent="-457200" algn="just">
              <a:buNone/>
            </a:pPr>
            <a:r>
              <a:rPr lang="ru-RU" sz="2000" dirty="0" smtClean="0"/>
              <a:t>9)</a:t>
            </a:r>
            <a:r>
              <a:rPr lang="ru-RU" sz="2000" dirty="0" smtClean="0"/>
              <a:t>Планирование </a:t>
            </a:r>
            <a:r>
              <a:rPr lang="ru-RU" sz="2000" dirty="0" smtClean="0"/>
              <a:t>форм участия в реализации </a:t>
            </a:r>
            <a:r>
              <a:rPr lang="ru-RU" sz="2000" dirty="0" smtClean="0"/>
              <a:t>ИОП </a:t>
            </a:r>
            <a:r>
              <a:rPr lang="ru-RU" sz="2000" dirty="0" smtClean="0">
                <a:solidFill>
                  <a:srgbClr val="00B050"/>
                </a:solidFill>
              </a:rPr>
              <a:t>междисциплинарной </a:t>
            </a:r>
            <a:r>
              <a:rPr lang="ru-RU" sz="2000" dirty="0" smtClean="0">
                <a:solidFill>
                  <a:srgbClr val="00B050"/>
                </a:solidFill>
              </a:rPr>
              <a:t>команды педагогических </a:t>
            </a:r>
            <a:r>
              <a:rPr lang="ru-RU" sz="2000" dirty="0" smtClean="0">
                <a:solidFill>
                  <a:srgbClr val="00B050"/>
                </a:solidFill>
              </a:rPr>
              <a:t>работников.</a:t>
            </a:r>
          </a:p>
          <a:p>
            <a:pPr marL="457200" indent="-457200" algn="just">
              <a:buNone/>
            </a:pPr>
            <a:r>
              <a:rPr lang="ru-RU" sz="2000" dirty="0" smtClean="0"/>
              <a:t>10) </a:t>
            </a:r>
            <a:r>
              <a:rPr lang="ru-RU" sz="2000" dirty="0" smtClean="0">
                <a:solidFill>
                  <a:srgbClr val="00B050"/>
                </a:solidFill>
              </a:rPr>
              <a:t>Определение эффективности  </a:t>
            </a:r>
            <a:r>
              <a:rPr lang="ru-RU" sz="2000" dirty="0" smtClean="0"/>
              <a:t>коррекционной работы в рамках ИОП</a:t>
            </a:r>
            <a:r>
              <a:rPr lang="ru-RU" sz="2000" dirty="0" smtClean="0">
                <a:solidFill>
                  <a:srgbClr val="00B050"/>
                </a:solidFill>
              </a:rPr>
              <a:t> </a:t>
            </a:r>
            <a:endParaRPr lang="ru-RU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237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643182"/>
            <a:ext cx="8229600" cy="9906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6600"/>
                </a:solidFill>
              </a:rPr>
              <a:t>СПАСИБО ЗА ВНИМАНИЕ!</a:t>
            </a:r>
            <a:endParaRPr lang="ru-RU" b="1" dirty="0">
              <a:solidFill>
                <a:srgbClr val="FF66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6600"/>
                </a:solidFill>
              </a:rPr>
              <a:t>Стандарт образования детей с ОВЗ</a:t>
            </a:r>
            <a:endParaRPr lang="ru-RU" sz="3200" b="1" dirty="0">
              <a:solidFill>
                <a:srgbClr val="FF66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12304" y="1268760"/>
            <a:ext cx="8640960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Изменения в российских школах с 1 сентября 2016 года.</a:t>
            </a:r>
          </a:p>
          <a:p>
            <a:pPr marL="0" indent="0">
              <a:buNone/>
            </a:pPr>
            <a:r>
              <a:rPr lang="ru-RU" sz="2000" dirty="0" smtClean="0"/>
              <a:t>Введение в образовательное пространство всех детей с ОВЗ вне зависимости от тяжести их проблем: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/>
              <a:t>Глухие;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/>
              <a:t>Слабослышащие и позднооглохшие;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/>
              <a:t>Слепые;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/>
              <a:t>Слабовидящие;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/>
              <a:t>С тяжелыми нарушениями речи (ТНР);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/>
              <a:t>С нарушениями опорно-двигательного аппарата (НОДА);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/>
              <a:t>С задержкой психического развития (ЗПР);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 smtClean="0"/>
              <a:t>С расстройствами аутистического спектра (РАС)</a:t>
            </a:r>
          </a:p>
          <a:p>
            <a:pPr>
              <a:buFont typeface="Wingdings" panose="05000000000000000000" pitchFamily="2" charset="2"/>
              <a:buChar char="v"/>
            </a:pPr>
            <a:endParaRPr lang="ru-RU" sz="2000" dirty="0" smtClean="0"/>
          </a:p>
          <a:p>
            <a:pPr>
              <a:buFont typeface="Wingdings" panose="05000000000000000000" pitchFamily="2" charset="2"/>
              <a:buChar char="v"/>
            </a:pPr>
            <a:endParaRPr lang="ru-RU" sz="2000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295016"/>
            <a:ext cx="6114256" cy="14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0298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FF6600"/>
                </a:solidFill>
              </a:rPr>
              <a:t>Коррекционное воздействие</a:t>
            </a:r>
            <a:endParaRPr lang="ru-RU" sz="3200" b="1" dirty="0">
              <a:solidFill>
                <a:srgbClr val="FF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Целенаправленный сложно организованный процесс, в котором выделяются различные этапы.</a:t>
            </a:r>
          </a:p>
          <a:p>
            <a:pPr marL="0" indent="0">
              <a:buNone/>
            </a:pPr>
            <a:r>
              <a:rPr lang="ru-RU" dirty="0" smtClean="0"/>
              <a:t>Каждый из них характеризуется своими целями,</a:t>
            </a:r>
          </a:p>
          <a:p>
            <a:pPr marL="0" indent="0">
              <a:buNone/>
            </a:pPr>
            <a:r>
              <a:rPr lang="ru-RU" dirty="0" smtClean="0"/>
              <a:t>задачами, методами и приёмами работы.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u="sng" dirty="0"/>
              <a:t>Цель:</a:t>
            </a:r>
            <a:r>
              <a:rPr lang="ru-RU" dirty="0"/>
              <a:t> обретение </a:t>
            </a:r>
            <a:r>
              <a:rPr lang="ru-RU" dirty="0" smtClean="0"/>
              <a:t>ребенком с ТМНР </a:t>
            </a:r>
            <a:r>
              <a:rPr lang="ru-RU" dirty="0"/>
              <a:t>таких жизненных компетенций, которые позволяют ему достигать максимально возможной самостоятельности в решении повседневных жизненных задач, обеспечивают его включение в жизнь общества на основе расширения жизненного опыта и повседневных социальных контактов в доступных для него пределах.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48405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FF6600"/>
                </a:solidFill>
              </a:rPr>
              <a:t>Алгоритм составления </a:t>
            </a:r>
            <a:br>
              <a:rPr lang="ru-RU" sz="3200" b="1" dirty="0" smtClean="0">
                <a:solidFill>
                  <a:srgbClr val="FF6600"/>
                </a:solidFill>
              </a:rPr>
            </a:br>
            <a:r>
              <a:rPr lang="ru-RU" sz="3200" b="1" dirty="0" smtClean="0">
                <a:solidFill>
                  <a:srgbClr val="FF6600"/>
                </a:solidFill>
              </a:rPr>
              <a:t>индивидуальной коррекционной программы </a:t>
            </a:r>
            <a:br>
              <a:rPr lang="ru-RU" sz="3200" b="1" dirty="0" smtClean="0">
                <a:solidFill>
                  <a:srgbClr val="FF6600"/>
                </a:solidFill>
              </a:rPr>
            </a:br>
            <a:r>
              <a:rPr lang="ru-RU" sz="3200" b="1" dirty="0" smtClean="0">
                <a:solidFill>
                  <a:srgbClr val="FF6600"/>
                </a:solidFill>
              </a:rPr>
              <a:t>для дошкольников с ТМНР</a:t>
            </a:r>
            <a:endParaRPr lang="ru-RU" sz="3200" b="1" dirty="0">
              <a:solidFill>
                <a:srgbClr val="FF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75453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1) Отбор наиболее подходящих методов и приемов диагностики (проводят специалисты) и педагогического обследования.</a:t>
            </a:r>
          </a:p>
          <a:p>
            <a:pPr marL="0" indent="0">
              <a:buNone/>
            </a:pPr>
            <a:r>
              <a:rPr lang="ru-RU" dirty="0"/>
              <a:t>2) Получение информации о психофизическом развитии ребенка.</a:t>
            </a:r>
          </a:p>
          <a:p>
            <a:pPr marL="0" indent="0">
              <a:buNone/>
            </a:pPr>
            <a:r>
              <a:rPr lang="ru-RU" dirty="0"/>
              <a:t>3) Анализ полученных данных</a:t>
            </a:r>
          </a:p>
          <a:p>
            <a:pPr marL="0" indent="0">
              <a:buNone/>
            </a:pPr>
            <a:r>
              <a:rPr lang="ru-RU" dirty="0"/>
              <a:t>4) Определение прогноза развития ребенка, состава участников коррекционной работы</a:t>
            </a:r>
          </a:p>
          <a:p>
            <a:pPr marL="0" indent="0">
              <a:buNone/>
            </a:pPr>
            <a:r>
              <a:rPr lang="ru-RU" dirty="0"/>
              <a:t>5) Составление плана индивидуальной коррекционной работы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8985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6600"/>
                </a:solidFill>
              </a:rPr>
              <a:t>1) Диагностика </a:t>
            </a:r>
            <a:br>
              <a:rPr lang="ru-RU" sz="3200" b="1" dirty="0" smtClean="0">
                <a:solidFill>
                  <a:srgbClr val="FF6600"/>
                </a:solidFill>
              </a:rPr>
            </a:br>
            <a:r>
              <a:rPr lang="ru-RU" sz="3200" b="1" dirty="0" smtClean="0">
                <a:solidFill>
                  <a:srgbClr val="FF6600"/>
                </a:solidFill>
              </a:rPr>
              <a:t>(педагогическое обследование)</a:t>
            </a:r>
            <a:endParaRPr lang="ru-RU" sz="3200" b="1" dirty="0">
              <a:solidFill>
                <a:srgbClr val="FF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Проводят в больницах, ПМПК, образовательных учреждениях.</a:t>
            </a:r>
          </a:p>
          <a:p>
            <a:pPr marL="0" indent="0">
              <a:buNone/>
            </a:pPr>
            <a:r>
              <a:rPr lang="ru-RU" u="sng" dirty="0" smtClean="0"/>
              <a:t>Цель:</a:t>
            </a:r>
            <a:r>
              <a:rPr lang="ru-RU" dirty="0" smtClean="0"/>
              <a:t> выявить </a:t>
            </a:r>
            <a:r>
              <a:rPr lang="ru-RU" dirty="0"/>
              <a:t>детей с особенными образовательными потребностями, определить оптимальный педагогический маршрут, соответствующий </a:t>
            </a:r>
            <a:r>
              <a:rPr lang="ru-RU" dirty="0" smtClean="0"/>
              <a:t>психофизическим </a:t>
            </a:r>
            <a:r>
              <a:rPr lang="ru-RU" dirty="0"/>
              <a:t>особенностям ребёнка.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u="sng" dirty="0" smtClean="0"/>
              <a:t>Задача</a:t>
            </a:r>
            <a:r>
              <a:rPr lang="ru-RU" dirty="0" smtClean="0"/>
              <a:t> углубленного изучения – выявление индивидуальных особенностей ребенка, которые должны приниматься во внимание при организации коррекционно-развивающей работы с ним.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6733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06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6600"/>
                </a:solidFill>
              </a:rPr>
              <a:t>2) Получение информации о психофизическом развитии ребенка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При подборе диагностического комплекса необходимо учитывать: </a:t>
            </a:r>
          </a:p>
          <a:p>
            <a:pPr>
              <a:buFontTx/>
              <a:buChar char="-"/>
            </a:pPr>
            <a:r>
              <a:rPr lang="ru-RU" dirty="0" smtClean="0"/>
              <a:t>возрастные и индивидуальные особенности детей с нарушениями развития, </a:t>
            </a:r>
          </a:p>
          <a:p>
            <a:pPr>
              <a:buFontTx/>
              <a:buChar char="-"/>
            </a:pPr>
            <a:r>
              <a:rPr lang="ru-RU" dirty="0" smtClean="0"/>
              <a:t>принципы современной диагностики,</a:t>
            </a:r>
          </a:p>
          <a:p>
            <a:pPr>
              <a:buFontTx/>
              <a:buChar char="-"/>
            </a:pPr>
            <a:r>
              <a:rPr lang="ru-RU" dirty="0"/>
              <a:t>и</a:t>
            </a:r>
            <a:r>
              <a:rPr lang="ru-RU" dirty="0" smtClean="0"/>
              <a:t>нформативность методов диагностики.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6901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FF6600"/>
                </a:solidFill>
              </a:rPr>
              <a:t>3) Анализ полученных </a:t>
            </a:r>
            <a:r>
              <a:rPr lang="ru-RU" sz="3200" b="1" dirty="0" smtClean="0">
                <a:solidFill>
                  <a:srgbClr val="FF6600"/>
                </a:solidFill>
              </a:rPr>
              <a:t>данных</a:t>
            </a:r>
            <a:endParaRPr lang="ru-RU" sz="3200" b="1" dirty="0">
              <a:solidFill>
                <a:srgbClr val="FF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Подробные анамнестические данные.</a:t>
            </a:r>
          </a:p>
          <a:p>
            <a:r>
              <a:rPr lang="ru-RU" dirty="0" smtClean="0"/>
              <a:t>Изучение соматического состояния (данных ЭКГ, анализ крови, мочи и т.д.).</a:t>
            </a:r>
          </a:p>
          <a:p>
            <a:r>
              <a:rPr lang="ru-RU" dirty="0" smtClean="0"/>
              <a:t>Заключение невролога, офтальмолога, сурдологического и генетического обследований.</a:t>
            </a:r>
          </a:p>
          <a:p>
            <a:r>
              <a:rPr lang="ru-RU" dirty="0" smtClean="0"/>
              <a:t>Психолого-педагогическое обследование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20782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9906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6600"/>
                </a:solidFill>
              </a:rPr>
              <a:t>4) Определение прогноза развития ребенка, состава участников коррекционной работы</a:t>
            </a:r>
            <a:br>
              <a:rPr lang="ru-RU" sz="3200" b="1" dirty="0">
                <a:solidFill>
                  <a:srgbClr val="FF6600"/>
                </a:solidFill>
              </a:rPr>
            </a:br>
            <a:endParaRPr lang="ru-RU" sz="3200" b="1" dirty="0">
              <a:solidFill>
                <a:srgbClr val="FF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72136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На данном этапе работы </a:t>
            </a:r>
            <a:r>
              <a:rPr lang="ru-RU" u="sng" dirty="0"/>
              <a:t>необходимо</a:t>
            </a:r>
            <a:r>
              <a:rPr lang="ru-RU" dirty="0"/>
              <a:t>:</a:t>
            </a:r>
          </a:p>
          <a:p>
            <a:pPr>
              <a:buFontTx/>
              <a:buChar char="-"/>
            </a:pPr>
            <a:r>
              <a:rPr lang="ru-RU" dirty="0"/>
              <a:t>Ориентировочно определить категорию нарушенного развития;</a:t>
            </a:r>
          </a:p>
          <a:p>
            <a:pPr>
              <a:buFontTx/>
              <a:buChar char="-"/>
            </a:pPr>
            <a:r>
              <a:rPr lang="ru-RU" dirty="0"/>
              <a:t>Определить структуру </a:t>
            </a:r>
            <a:r>
              <a:rPr lang="ru-RU" dirty="0" smtClean="0"/>
              <a:t>дефекта;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Определить состав участников коррекционной работы;</a:t>
            </a:r>
          </a:p>
          <a:p>
            <a:pPr>
              <a:buFontTx/>
              <a:buChar char="-"/>
            </a:pPr>
            <a:r>
              <a:rPr lang="ru-RU" dirty="0"/>
              <a:t>Определить формы, методы и приёмы коррекции.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385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906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6600"/>
                </a:solidFill>
              </a:rPr>
              <a:t>5) Составление плана индивидуальной коррекционной работы</a:t>
            </a:r>
            <a:br>
              <a:rPr lang="ru-RU" sz="3200" b="1" dirty="0">
                <a:solidFill>
                  <a:srgbClr val="FF6600"/>
                </a:solidFill>
              </a:rPr>
            </a:br>
            <a:r>
              <a:rPr lang="ru-RU" sz="3200" b="1" dirty="0" smtClean="0">
                <a:solidFill>
                  <a:srgbClr val="FF6600"/>
                </a:solidFill>
              </a:rPr>
              <a:t> </a:t>
            </a:r>
            <a:endParaRPr lang="ru-RU" sz="3200" b="1" dirty="0">
              <a:solidFill>
                <a:srgbClr val="FF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48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Комплексный подход коррекционной работы в образовательной организации предполагает активное участие родителей, включающее в себя:</a:t>
            </a:r>
          </a:p>
          <a:p>
            <a:r>
              <a:rPr lang="ru-RU" dirty="0" smtClean="0"/>
              <a:t>посещение </a:t>
            </a:r>
            <a:r>
              <a:rPr lang="ru-RU" dirty="0"/>
              <a:t>семьи на дому;</a:t>
            </a:r>
          </a:p>
          <a:p>
            <a:r>
              <a:rPr lang="ru-RU" dirty="0" smtClean="0"/>
              <a:t>индивидуальные </a:t>
            </a:r>
            <a:r>
              <a:rPr lang="ru-RU" dirty="0"/>
              <a:t>и групповые беседы;</a:t>
            </a:r>
          </a:p>
          <a:p>
            <a:r>
              <a:rPr lang="ru-RU" dirty="0" smtClean="0"/>
              <a:t>родительские </a:t>
            </a:r>
            <a:r>
              <a:rPr lang="ru-RU" dirty="0"/>
              <a:t>собрания;</a:t>
            </a:r>
          </a:p>
          <a:p>
            <a:r>
              <a:rPr lang="ru-RU" dirty="0" smtClean="0"/>
              <a:t>конференции</a:t>
            </a:r>
            <a:r>
              <a:rPr lang="ru-RU" dirty="0"/>
              <a:t>;</a:t>
            </a:r>
          </a:p>
          <a:p>
            <a:r>
              <a:rPr lang="ru-RU" dirty="0" smtClean="0"/>
              <a:t>семинары</a:t>
            </a:r>
            <a:r>
              <a:rPr lang="ru-RU" dirty="0"/>
              <a:t>; тренинги;</a:t>
            </a:r>
          </a:p>
          <a:p>
            <a:r>
              <a:rPr lang="ru-RU" dirty="0" smtClean="0"/>
              <a:t>консультации</a:t>
            </a:r>
            <a:r>
              <a:rPr lang="ru-RU" dirty="0"/>
              <a:t>;</a:t>
            </a:r>
          </a:p>
          <a:p>
            <a:r>
              <a:rPr lang="ru-RU" dirty="0" smtClean="0"/>
              <a:t>информационные </a:t>
            </a:r>
            <a:r>
              <a:rPr lang="ru-RU" dirty="0"/>
              <a:t>выставки;</a:t>
            </a:r>
          </a:p>
          <a:p>
            <a:r>
              <a:rPr lang="ru-RU" dirty="0" smtClean="0"/>
              <a:t>открытые </a:t>
            </a:r>
            <a:r>
              <a:rPr lang="ru-RU" dirty="0"/>
              <a:t>занятия;</a:t>
            </a:r>
          </a:p>
          <a:p>
            <a:r>
              <a:rPr lang="ru-RU" dirty="0" smtClean="0"/>
              <a:t>родительские </a:t>
            </a:r>
            <a:r>
              <a:rPr lang="ru-RU" dirty="0"/>
              <a:t>уголки.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182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706</Words>
  <Application>Microsoft Office PowerPoint</Application>
  <PresentationFormat>Экран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Ясность</vt:lpstr>
      <vt:lpstr>Алгоритм  разработки индивидуальных планов сопровождения дошкольников с ТМНР</vt:lpstr>
      <vt:lpstr>Стандарт образования детей с ОВЗ</vt:lpstr>
      <vt:lpstr>Коррекционное воздействие</vt:lpstr>
      <vt:lpstr>Алгоритм составления  индивидуальной коррекционной программы  для дошкольников с ТМНР</vt:lpstr>
      <vt:lpstr>1) Диагностика  (педагогическое обследование)</vt:lpstr>
      <vt:lpstr>2) Получение информации о психофизическом развитии ребенка</vt:lpstr>
      <vt:lpstr>3) Анализ полученных данных</vt:lpstr>
      <vt:lpstr>4) Определение прогноза развития ребенка, состава участников коррекционной работы </vt:lpstr>
      <vt:lpstr>5) Составление плана индивидуальной коррекционной работы  </vt:lpstr>
      <vt:lpstr>Алгоритм разработки  индивидуальной образовательной программы (ИОП)  дошкольников с ТМНР</vt:lpstr>
      <vt:lpstr>Алгоритм разработки ИОП  дошкольников с ТМНР</vt:lpstr>
      <vt:lpstr>Последовательность  разработки ИОП  дошкольников с ТМНР</vt:lpstr>
      <vt:lpstr>Последовательность  разработки ИОП  дошкольников с ТМНР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 разработки индивидуальных планов сопровождения дошкольников с ТМНР</dc:title>
  <dc:creator>User</dc:creator>
  <cp:lastModifiedBy>АЛИНА</cp:lastModifiedBy>
  <cp:revision>23</cp:revision>
  <dcterms:created xsi:type="dcterms:W3CDTF">2017-04-18T03:14:24Z</dcterms:created>
  <dcterms:modified xsi:type="dcterms:W3CDTF">2017-04-19T06:17:53Z</dcterms:modified>
</cp:coreProperties>
</file>